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333" r:id="rId2"/>
    <p:sldId id="1364" r:id="rId3"/>
    <p:sldId id="1367" r:id="rId4"/>
    <p:sldId id="1368" r:id="rId5"/>
    <p:sldId id="1365" r:id="rId6"/>
    <p:sldId id="1356" r:id="rId7"/>
    <p:sldId id="1361" r:id="rId8"/>
    <p:sldId id="1357" r:id="rId9"/>
    <p:sldId id="1358" r:id="rId10"/>
    <p:sldId id="1354" r:id="rId11"/>
    <p:sldId id="1362" r:id="rId12"/>
    <p:sldId id="1363" r:id="rId13"/>
    <p:sldId id="1366" r:id="rId14"/>
  </p:sldIdLst>
  <p:sldSz cx="9906000" cy="6858000" type="A4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967"/>
    <p:restoredTop sz="94645"/>
  </p:normalViewPr>
  <p:slideViewPr>
    <p:cSldViewPr snapToGrid="0" snapToObjects="1">
      <p:cViewPr varScale="1">
        <p:scale>
          <a:sx n="118" d="100"/>
          <a:sy n="118" d="100"/>
        </p:scale>
        <p:origin x="1968" y="20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4008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1C4BB-60DE-0446-8027-417FD0DD254F}" type="datetimeFigureOut">
              <a:rPr lang="de-DE" smtClean="0"/>
              <a:t>07.04.22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C37AD-C566-B445-A00A-8B95A0BFBB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572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88259" y="4343400"/>
            <a:ext cx="5983941" cy="4114800"/>
          </a:xfrm>
        </p:spPr>
        <p:txBody>
          <a:bodyPr/>
          <a:lstStyle/>
          <a:p>
            <a:endParaRPr lang="de-DE" dirty="0"/>
          </a:p>
          <a:p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37AD-C566-B445-A00A-8B95A0BFBB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797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Shoulder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shoulder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European/Western countries</a:t>
            </a:r>
          </a:p>
          <a:p>
            <a:r>
              <a:rPr lang="de-DE" dirty="0"/>
              <a:t>Value </a:t>
            </a:r>
            <a:r>
              <a:rPr lang="de-DE" dirty="0" err="1"/>
              <a:t>conflicts</a:t>
            </a:r>
            <a:r>
              <a:rPr lang="de-DE" dirty="0"/>
              <a:t> Freedom-Security etc.,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economic</a:t>
            </a:r>
            <a:r>
              <a:rPr lang="de-DE" dirty="0"/>
              <a:t> </a:t>
            </a:r>
            <a:r>
              <a:rPr lang="de-DE" dirty="0" err="1"/>
              <a:t>stability</a:t>
            </a:r>
            <a:r>
              <a:rPr lang="de-DE" dirty="0"/>
              <a:t> vs. </a:t>
            </a:r>
            <a:r>
              <a:rPr lang="de-DE" dirty="0" err="1"/>
              <a:t>help</a:t>
            </a:r>
            <a:r>
              <a:rPr lang="de-DE" dirty="0"/>
              <a:t> (</a:t>
            </a:r>
            <a:r>
              <a:rPr lang="de-DE" dirty="0" err="1"/>
              <a:t>sanction</a:t>
            </a:r>
            <a:r>
              <a:rPr lang="de-DE" dirty="0"/>
              <a:t> </a:t>
            </a:r>
            <a:r>
              <a:rPr lang="de-DE" dirty="0" err="1"/>
              <a:t>politics</a:t>
            </a:r>
            <a:r>
              <a:rPr lang="de-DE" dirty="0"/>
              <a:t>)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societies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Easier</a:t>
            </a:r>
            <a:r>
              <a:rPr lang="de-DE" dirty="0"/>
              <a:t> </a:t>
            </a:r>
            <a:r>
              <a:rPr lang="de-DE" dirty="0" err="1"/>
              <a:t>handling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) </a:t>
            </a:r>
            <a:r>
              <a:rPr lang="de-DE" dirty="0" err="1"/>
              <a:t>membership</a:t>
            </a:r>
            <a:r>
              <a:rPr lang="de-DE" dirty="0"/>
              <a:t> </a:t>
            </a:r>
            <a:r>
              <a:rPr lang="de-DE" dirty="0" err="1"/>
              <a:t>issues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supra-national </a:t>
            </a:r>
            <a:r>
              <a:rPr lang="de-DE" dirty="0" err="1"/>
              <a:t>institutions</a:t>
            </a:r>
            <a:r>
              <a:rPr lang="de-DE" dirty="0"/>
              <a:t> (NATO, EU etc.)</a:t>
            </a:r>
          </a:p>
          <a:p>
            <a:r>
              <a:rPr lang="de-DE" dirty="0" err="1"/>
              <a:t>Refugees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migrant</a:t>
            </a:r>
            <a:r>
              <a:rPr lang="de-DE" dirty="0"/>
              <a:t> </a:t>
            </a:r>
            <a:r>
              <a:rPr lang="de-DE" dirty="0" err="1"/>
              <a:t>policies</a:t>
            </a:r>
            <a:r>
              <a:rPr lang="de-DE" dirty="0"/>
              <a:t> (</a:t>
            </a:r>
            <a:r>
              <a:rPr lang="de-DE" dirty="0" err="1"/>
              <a:t>issues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citizenship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frontiers</a:t>
            </a:r>
            <a:r>
              <a:rPr lang="de-DE" dirty="0"/>
              <a:t>)</a:t>
            </a:r>
          </a:p>
          <a:p>
            <a:r>
              <a:rPr lang="de-DE" dirty="0" err="1"/>
              <a:t>Shoulder-to</a:t>
            </a:r>
            <a:r>
              <a:rPr lang="de-DE" dirty="0"/>
              <a:t> </a:t>
            </a:r>
            <a:r>
              <a:rPr lang="de-DE" dirty="0" err="1"/>
              <a:t>shoulder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societal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 (also </a:t>
            </a:r>
            <a:r>
              <a:rPr lang="de-DE" dirty="0" err="1"/>
              <a:t>companies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oil</a:t>
            </a:r>
            <a:r>
              <a:rPr lang="de-DE" dirty="0"/>
              <a:t> </a:t>
            </a:r>
            <a:r>
              <a:rPr lang="de-DE" dirty="0" err="1"/>
              <a:t>companies</a:t>
            </a:r>
            <a:r>
              <a:rPr lang="de-DE" dirty="0"/>
              <a:t>)</a:t>
            </a:r>
          </a:p>
          <a:p>
            <a:r>
              <a:rPr lang="de-DE" dirty="0" err="1"/>
              <a:t>Civil</a:t>
            </a:r>
            <a:r>
              <a:rPr lang="de-DE" dirty="0"/>
              <a:t> </a:t>
            </a:r>
            <a:r>
              <a:rPr lang="de-DE" dirty="0" err="1"/>
              <a:t>society</a:t>
            </a:r>
            <a:r>
              <a:rPr lang="de-DE" dirty="0"/>
              <a:t> Engagement</a:t>
            </a:r>
          </a:p>
          <a:p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goods</a:t>
            </a:r>
            <a:r>
              <a:rPr lang="de-DE" dirty="0"/>
              <a:t>: Food, </a:t>
            </a:r>
            <a:r>
              <a:rPr lang="de-DE" dirty="0" err="1"/>
              <a:t>donations</a:t>
            </a:r>
            <a:r>
              <a:rPr lang="de-DE" dirty="0"/>
              <a:t>, </a:t>
            </a:r>
            <a:r>
              <a:rPr lang="de-DE" dirty="0" err="1"/>
              <a:t>medical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, </a:t>
            </a:r>
            <a:r>
              <a:rPr lang="de-DE" dirty="0" err="1"/>
              <a:t>military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, </a:t>
            </a:r>
            <a:r>
              <a:rPr lang="de-DE" dirty="0" err="1"/>
              <a:t>refugees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migrants</a:t>
            </a:r>
            <a:r>
              <a:rPr lang="de-DE" dirty="0"/>
              <a:t> </a:t>
            </a:r>
            <a:r>
              <a:rPr lang="de-DE" dirty="0" err="1"/>
              <a:t>support</a:t>
            </a:r>
            <a:endParaRPr lang="de-DE" dirty="0"/>
          </a:p>
          <a:p>
            <a:r>
              <a:rPr lang="de-DE" dirty="0"/>
              <a:t>De-</a:t>
            </a:r>
            <a:r>
              <a:rPr lang="de-DE" dirty="0" err="1"/>
              <a:t>bureaucratisation</a:t>
            </a:r>
            <a:endParaRPr lang="de-DE" dirty="0"/>
          </a:p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technology</a:t>
            </a:r>
            <a:r>
              <a:rPr lang="de-DE" dirty="0"/>
              <a:t>/AI </a:t>
            </a:r>
            <a:r>
              <a:rPr lang="de-DE" dirty="0" err="1"/>
              <a:t>support</a:t>
            </a:r>
            <a:r>
              <a:rPr lang="de-DE" dirty="0"/>
              <a:t>?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logistics</a:t>
            </a:r>
            <a:r>
              <a:rPr lang="de-DE" dirty="0"/>
              <a:t>, </a:t>
            </a:r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policy</a:t>
            </a:r>
            <a:r>
              <a:rPr lang="de-DE" dirty="0"/>
              <a:t> </a:t>
            </a:r>
            <a:r>
              <a:rPr lang="de-DE" dirty="0" err="1"/>
              <a:t>problem</a:t>
            </a:r>
            <a:endParaRPr lang="de-DE" dirty="0"/>
          </a:p>
          <a:p>
            <a:r>
              <a:rPr lang="de-DE" dirty="0"/>
              <a:t>•	</a:t>
            </a:r>
            <a:r>
              <a:rPr lang="de-DE" dirty="0" err="1"/>
              <a:t>Actors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networks</a:t>
            </a:r>
            <a:r>
              <a:rPr lang="de-DE" dirty="0"/>
              <a:t> </a:t>
            </a:r>
            <a:r>
              <a:rPr lang="de-DE" dirty="0" err="1"/>
              <a:t>involved</a:t>
            </a:r>
            <a:r>
              <a:rPr lang="de-DE" dirty="0"/>
              <a:t> on international, national </a:t>
            </a:r>
            <a:r>
              <a:rPr lang="de-DE" dirty="0" err="1"/>
              <a:t>and</a:t>
            </a:r>
            <a:r>
              <a:rPr lang="de-DE" dirty="0"/>
              <a:t> regional </a:t>
            </a:r>
            <a:r>
              <a:rPr lang="de-DE" dirty="0" err="1"/>
              <a:t>level</a:t>
            </a:r>
            <a:endParaRPr lang="de-DE" dirty="0"/>
          </a:p>
          <a:p>
            <a:endParaRPr lang="de-DE" dirty="0"/>
          </a:p>
          <a:p>
            <a:r>
              <a:rPr lang="de-DE" dirty="0"/>
              <a:t>Who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interested</a:t>
            </a:r>
            <a:r>
              <a:rPr lang="de-DE" dirty="0"/>
              <a:t> in </a:t>
            </a:r>
            <a:r>
              <a:rPr lang="de-DE" dirty="0" err="1"/>
              <a:t>co-organising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heartily</a:t>
            </a:r>
            <a:r>
              <a:rPr lang="de-DE" dirty="0"/>
              <a:t> </a:t>
            </a:r>
            <a:r>
              <a:rPr lang="de-DE" dirty="0" err="1"/>
              <a:t>invited</a:t>
            </a:r>
            <a:r>
              <a:rPr lang="de-DE" dirty="0"/>
              <a:t>. </a:t>
            </a:r>
            <a:r>
              <a:rPr lang="de-DE" dirty="0" err="1"/>
              <a:t>Any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appreciated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37AD-C566-B445-A00A-8B95A0BFBB3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6382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88259" y="4343400"/>
            <a:ext cx="5983941" cy="4114800"/>
          </a:xfrm>
        </p:spPr>
        <p:txBody>
          <a:bodyPr/>
          <a:lstStyle/>
          <a:p>
            <a:endParaRPr lang="de-DE" dirty="0"/>
          </a:p>
          <a:p>
            <a:br>
              <a:rPr lang="de-DE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37AD-C566-B445-A00A-8B95A0BFBB3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414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C1002A"/>
          </a:solidFill>
          <a:ln>
            <a:solidFill>
              <a:srgbClr val="9E0D2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3" name="Bild 4" descr="JGU-Logo_weis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94088" y="1981200"/>
            <a:ext cx="2921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5" descr="Schriftzug_weiss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94088" y="5816600"/>
            <a:ext cx="29432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ine Ecke des Rechtecks abrunden 4"/>
          <p:cNvSpPr/>
          <p:nvPr userDrawn="1"/>
        </p:nvSpPr>
        <p:spPr>
          <a:xfrm rot="5400000">
            <a:off x="1790699" y="-1798637"/>
            <a:ext cx="5181601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248400"/>
            <a:ext cx="3124200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8" name="Bild 14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6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762000" y="3728206"/>
            <a:ext cx="4572000" cy="1700329"/>
          </a:xfrm>
        </p:spPr>
        <p:txBody>
          <a:bodyPr/>
          <a:lstStyle/>
          <a:p>
            <a:r>
              <a:rPr lang="de-DE" dirty="0" err="1"/>
              <a:t>Subline</a:t>
            </a:r>
            <a:r>
              <a:rPr lang="de-DE" dirty="0"/>
              <a:t>: Arial 20 Punkt Schriftgröße, Farbe 20% Schwarz</a:t>
            </a:r>
          </a:p>
          <a:p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762000" y="1143699"/>
            <a:ext cx="8001000" cy="19050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/>
          </p:nvPr>
        </p:nvSpPr>
        <p:spPr>
          <a:xfrm>
            <a:off x="762000" y="5428536"/>
            <a:ext cx="3113087" cy="64611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0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ußzeilenplatzhalt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ACEC-1F04-47A7-9F65-CD986422ACC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638300" y="-1638300"/>
            <a:ext cx="6019800" cy="9296400"/>
          </a:xfrm>
          <a:prstGeom prst="round1Rect">
            <a:avLst>
              <a:gd name="adj" fmla="val 6131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27. November 2017 | Johannes Gutenberg University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6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11" descr="Wissenschaft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12" descr="Uni2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3" descr="Uni3_PPT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36575" y="3009900"/>
            <a:ext cx="8313810" cy="2933700"/>
          </a:xfrm>
        </p:spPr>
        <p:txBody>
          <a:bodyPr/>
          <a:lstStyle>
            <a:lvl1pPr>
              <a:buFont typeface="+mj-lt"/>
              <a:buAutoNum type="arabicPeriod"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536575" y="2298700"/>
            <a:ext cx="8313810" cy="4778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 userDrawn="1"/>
        </p:nvSpPr>
        <p:spPr>
          <a:xfrm>
            <a:off x="0" y="4343400"/>
            <a:ext cx="4572000" cy="838200"/>
          </a:xfrm>
          <a:prstGeom prst="rect">
            <a:avLst/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01625" y="4454525"/>
            <a:ext cx="4017963" cy="5953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4E910CB-76DD-2E45-B39E-E71E1848CA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8000"/>
          </a:blip>
          <a:srcRect l="646" t="26136" r="1011" b="7240"/>
          <a:stretch/>
        </p:blipFill>
        <p:spPr>
          <a:xfrm>
            <a:off x="0" y="0"/>
            <a:ext cx="9906000" cy="4150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27. November 2017 | Johannes Gutenberg</a:t>
            </a:r>
            <a:r>
              <a:rPr lang="de-DE" sz="1000" baseline="0" dirty="0">
                <a:solidFill>
                  <a:srgbClr val="404040"/>
                </a:solidFill>
              </a:rPr>
              <a:t> </a:t>
            </a:r>
            <a:r>
              <a:rPr lang="de-DE" sz="1000" dirty="0">
                <a:solidFill>
                  <a:srgbClr val="404040"/>
                </a:solidFill>
              </a:rPr>
              <a:t>University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609600"/>
            <a:ext cx="9294813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7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14388" y="1697038"/>
            <a:ext cx="7172325" cy="4741862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814388" y="921065"/>
            <a:ext cx="7451725" cy="657570"/>
          </a:xfrm>
        </p:spPr>
        <p:txBody>
          <a:bodyPr/>
          <a:lstStyle>
            <a:lvl1pPr marL="0" indent="0">
              <a:buNone/>
              <a:defRPr>
                <a:solidFill>
                  <a:srgbClr val="C1092D"/>
                </a:solidFill>
                <a:latin typeface="Garamond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26. Mai 2011 | Johannes Gutenberg-Universität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6" name="Bild 7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8" descr="Wissenschaft_ppt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221288" y="609600"/>
            <a:ext cx="2532062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9" descr="Uni2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609600"/>
            <a:ext cx="25400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10" descr="Uni3_PPT.jp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608263" y="609600"/>
            <a:ext cx="25352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814388" y="78536"/>
            <a:ext cx="7880350" cy="706467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908050" y="3347049"/>
            <a:ext cx="7172325" cy="3086100"/>
          </a:xfrm>
        </p:spPr>
        <p:txBody>
          <a:bodyPr/>
          <a:lstStyle>
            <a:lvl1pPr marL="0" indent="0">
              <a:buNone/>
              <a:defRPr sz="18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908050" y="2579688"/>
            <a:ext cx="8997950" cy="585787"/>
          </a:xfrm>
        </p:spPr>
        <p:txBody>
          <a:bodyPr/>
          <a:lstStyle>
            <a:lvl1pPr marL="0" indent="0" algn="l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ine Ecke des Rechtecks abrunden 3"/>
          <p:cNvSpPr/>
          <p:nvPr userDrawn="1"/>
        </p:nvSpPr>
        <p:spPr>
          <a:xfrm rot="5400000">
            <a:off x="1943100" y="-1333500"/>
            <a:ext cx="5410200" cy="9296400"/>
          </a:xfrm>
          <a:prstGeom prst="round1Rect">
            <a:avLst>
              <a:gd name="adj" fmla="val 7070"/>
            </a:avLst>
          </a:prstGeom>
          <a:solidFill>
            <a:srgbClr val="E6E6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165100" y="6477000"/>
            <a:ext cx="4705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>
                <a:solidFill>
                  <a:srgbClr val="404040"/>
                </a:solidFill>
              </a:rPr>
              <a:t>27. November 2017 | Johannes Gutenberg</a:t>
            </a:r>
            <a:r>
              <a:rPr lang="de-DE" sz="1000" baseline="0" dirty="0">
                <a:solidFill>
                  <a:srgbClr val="404040"/>
                </a:solidFill>
              </a:rPr>
              <a:t> </a:t>
            </a:r>
            <a:r>
              <a:rPr lang="de-DE" sz="1000" dirty="0">
                <a:solidFill>
                  <a:srgbClr val="404040"/>
                </a:solidFill>
              </a:rPr>
              <a:t>University Mainz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endParaRPr lang="de-DE" sz="2800" dirty="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0" y="2055813"/>
            <a:ext cx="8915400" cy="17462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7" name="Bild 12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846138" y="724978"/>
            <a:ext cx="8069262" cy="741363"/>
          </a:xfrm>
        </p:spPr>
        <p:txBody>
          <a:bodyPr/>
          <a:lstStyle>
            <a:lvl1pPr marL="0" indent="0" algn="ctr">
              <a:buNone/>
              <a:defRPr>
                <a:latin typeface="Garamond" pitchFamily="18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1"/>
          </p:nvPr>
        </p:nvSpPr>
        <p:spPr>
          <a:xfrm>
            <a:off x="908051" y="2182482"/>
            <a:ext cx="8115180" cy="3507117"/>
          </a:xfrm>
        </p:spPr>
        <p:txBody>
          <a:bodyPr/>
          <a:lstStyle/>
          <a:p>
            <a:pPr lvl="0"/>
            <a:endParaRPr lang="de-DE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ine Ecke des Rechtecks abrunden 2"/>
          <p:cNvSpPr/>
          <p:nvPr userDrawn="1"/>
        </p:nvSpPr>
        <p:spPr>
          <a:xfrm rot="5400000">
            <a:off x="1790700" y="-1790700"/>
            <a:ext cx="5181600" cy="8763000"/>
          </a:xfrm>
          <a:prstGeom prst="round1Rect">
            <a:avLst>
              <a:gd name="adj" fmla="val 7960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pic>
        <p:nvPicPr>
          <p:cNvPr id="4" name="Bild 8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763000" y="571500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Bild 10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748463" y="584200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584200" y="2190900"/>
            <a:ext cx="8178800" cy="1336675"/>
          </a:xfrm>
        </p:spPr>
        <p:txBody>
          <a:bodyPr/>
          <a:lstStyle>
            <a:lvl1pPr marL="0" indent="0" algn="ctr">
              <a:buNone/>
              <a:defRPr sz="4400">
                <a:latin typeface="Garamond" pitchFamily="18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38887" y="68627"/>
            <a:ext cx="5928659" cy="696077"/>
          </a:xfrm>
          <a:prstGeom prst="rect">
            <a:avLst/>
          </a:prstGeom>
        </p:spPr>
        <p:txBody>
          <a:bodyPr anchor="ctr"/>
          <a:lstStyle>
            <a:lvl1pPr algn="r">
              <a:defRPr sz="2300"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95300" y="1268760"/>
            <a:ext cx="8915400" cy="4968552"/>
          </a:xfrm>
          <a:prstGeom prst="rect">
            <a:avLst/>
          </a:prstGeom>
        </p:spPr>
        <p:txBody>
          <a:bodyPr/>
          <a:lstStyle>
            <a:lvl1pPr>
              <a:spcBef>
                <a:spcPts val="1408"/>
              </a:spcBef>
              <a:defRPr sz="2600"/>
            </a:lvl1pPr>
            <a:lvl2pPr>
              <a:spcBef>
                <a:spcPts val="1408"/>
              </a:spcBef>
              <a:buFont typeface="Arial" pitchFamily="34" charset="0"/>
              <a:buChar char="•"/>
              <a:defRPr sz="2300"/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4" name="Bild 6" descr="JGU_RGB.jpg">
            <a:extLst>
              <a:ext uri="{FF2B5EF4-FFF2-40B4-BE49-F238E27FC236}">
                <a16:creationId xmlns:a16="http://schemas.microsoft.com/office/drawing/2014/main" id="{0DAB9446-1101-5A49-BF75-22C460998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62484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684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3A913A4E-EDC9-44A7-86D6-D08EDA1D9A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700" r:id="rId9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aramond"/>
          <a:ea typeface="ＭＳ Ｐゴシック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8CA40EF-B30A-194D-B0B9-4F7D2316D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147" y="4454525"/>
            <a:ext cx="4017963" cy="595313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55C920-E31E-5549-B7E1-939F285B8843}"/>
              </a:ext>
            </a:extLst>
          </p:cNvPr>
          <p:cNvSpPr txBox="1"/>
          <p:nvPr/>
        </p:nvSpPr>
        <p:spPr>
          <a:xfrm>
            <a:off x="3829467" y="6005968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www.ai-fora.de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605FD4-0DF7-604D-AEE0-63B57FE65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7" t="13922" r="68354" b="72600"/>
          <a:stretch/>
        </p:blipFill>
        <p:spPr>
          <a:xfrm>
            <a:off x="5225342" y="4454525"/>
            <a:ext cx="4379033" cy="13617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68767D-9599-1445-9B0B-CE4216894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5012348"/>
            <a:ext cx="2958129" cy="149238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2E6046-DCE2-CC46-BEFE-C168D981165B}"/>
              </a:ext>
            </a:extLst>
          </p:cNvPr>
          <p:cNvSpPr txBox="1"/>
          <p:nvPr/>
        </p:nvSpPr>
        <p:spPr>
          <a:xfrm>
            <a:off x="0" y="3467728"/>
            <a:ext cx="66267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+mn-lt"/>
              </a:rPr>
              <a:t>First General Partner Meeting</a:t>
            </a:r>
          </a:p>
        </p:txBody>
      </p:sp>
    </p:spTree>
    <p:extLst>
      <p:ext uri="{BB962C8B-B14F-4D97-AF65-F5344CB8AC3E}">
        <p14:creationId xmlns:p14="http://schemas.microsoft.com/office/powerpoint/2010/main" val="8529854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B5C2E-F8BF-874D-A461-FA9E22CC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1" y="353374"/>
            <a:ext cx="8576628" cy="696077"/>
          </a:xfrm>
        </p:spPr>
        <p:txBody>
          <a:bodyPr/>
          <a:lstStyle/>
          <a:p>
            <a:br>
              <a:rPr lang="de-DE" sz="2400" b="0" dirty="0"/>
            </a:br>
            <a:r>
              <a:rPr lang="de-DE" sz="2800" b="0" dirty="0" err="1">
                <a:latin typeface="+mn-lt"/>
              </a:rPr>
              <a:t>Pre-announcement</a:t>
            </a:r>
            <a:r>
              <a:rPr lang="de-DE" sz="2800" b="0" dirty="0">
                <a:latin typeface="+mn-lt"/>
              </a:rPr>
              <a:t> </a:t>
            </a:r>
            <a:r>
              <a:rPr lang="de-DE" sz="2800" b="0" dirty="0" err="1">
                <a:latin typeface="+mn-lt"/>
              </a:rPr>
              <a:t>of</a:t>
            </a:r>
            <a:r>
              <a:rPr lang="de-DE" sz="2800" b="0" dirty="0">
                <a:latin typeface="+mn-lt"/>
              </a:rPr>
              <a:t> </a:t>
            </a:r>
            <a:r>
              <a:rPr lang="de-DE" sz="2800" b="0" dirty="0" err="1">
                <a:latin typeface="+mn-lt"/>
              </a:rPr>
              <a:t>new</a:t>
            </a:r>
            <a:r>
              <a:rPr lang="de-DE" sz="2800" b="0" dirty="0">
                <a:latin typeface="+mn-lt"/>
              </a:rPr>
              <a:t> AI FORA </a:t>
            </a:r>
            <a:r>
              <a:rPr lang="de-DE" sz="2800" b="0" dirty="0" err="1">
                <a:latin typeface="+mn-lt"/>
              </a:rPr>
              <a:t>workshop</a:t>
            </a:r>
            <a:r>
              <a:rPr lang="de-DE" sz="2800" b="0" dirty="0">
                <a:latin typeface="+mn-lt"/>
              </a:rPr>
              <a:t> </a:t>
            </a:r>
            <a:br>
              <a:rPr lang="de-DE" sz="2800" b="0" dirty="0">
                <a:latin typeface="+mn-lt"/>
              </a:rPr>
            </a:br>
            <a:r>
              <a:rPr lang="de-DE" sz="2800" b="0" dirty="0">
                <a:latin typeface="+mn-lt"/>
              </a:rPr>
              <a:t>at </a:t>
            </a:r>
            <a:r>
              <a:rPr lang="de-DE" sz="2800" b="0" dirty="0" err="1">
                <a:latin typeface="+mn-lt"/>
              </a:rPr>
              <a:t>central</a:t>
            </a:r>
            <a:r>
              <a:rPr lang="de-DE" sz="2800" b="0" dirty="0">
                <a:latin typeface="+mn-lt"/>
              </a:rPr>
              <a:t> </a:t>
            </a:r>
            <a:r>
              <a:rPr lang="de-DE" sz="2800" b="0" dirty="0" err="1">
                <a:latin typeface="+mn-lt"/>
              </a:rPr>
              <a:t>project</a:t>
            </a:r>
            <a:r>
              <a:rPr lang="de-DE" sz="2800" b="0" dirty="0">
                <a:latin typeface="+mn-lt"/>
              </a:rPr>
              <a:t> Safe Space in Assisi, </a:t>
            </a:r>
            <a:r>
              <a:rPr lang="de-DE" sz="2800" b="0" dirty="0" err="1">
                <a:latin typeface="+mn-lt"/>
              </a:rPr>
              <a:t>Italy</a:t>
            </a:r>
            <a:br>
              <a:rPr lang="de-DE" sz="3600" b="0" dirty="0">
                <a:latin typeface="+mn-lt"/>
              </a:rPr>
            </a:br>
            <a:endParaRPr lang="de-DE" sz="3600" b="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75D2F5-3EDA-6245-BDD0-18AAC2C31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400" dirty="0">
              <a:latin typeface="+mn-lt"/>
            </a:endParaRPr>
          </a:p>
          <a:p>
            <a:pPr marL="0" indent="0">
              <a:buNone/>
            </a:pPr>
            <a:endParaRPr lang="de-DE" sz="1400" dirty="0">
              <a:latin typeface="+mn-lt"/>
            </a:endParaRPr>
          </a:p>
          <a:p>
            <a:endParaRPr lang="de-DE" sz="1400" dirty="0">
              <a:latin typeface="+mn-lt"/>
            </a:endParaRPr>
          </a:p>
          <a:p>
            <a:endParaRPr lang="de-DE" sz="1400" dirty="0">
              <a:latin typeface="+mn-lt"/>
            </a:endParaRP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61109F1-4AA5-A643-87C2-88C6BB084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89" t="24961" r="3273" b="43437"/>
          <a:stretch/>
        </p:blipFill>
        <p:spPr>
          <a:xfrm>
            <a:off x="3485480" y="3740369"/>
            <a:ext cx="5461616" cy="309336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74F0A77-F038-CA47-A176-54D857556FBC}"/>
              </a:ext>
            </a:extLst>
          </p:cNvPr>
          <p:cNvSpPr txBox="1"/>
          <p:nvPr/>
        </p:nvSpPr>
        <p:spPr>
          <a:xfrm>
            <a:off x="495300" y="1570946"/>
            <a:ext cx="8993664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600" b="1" dirty="0">
                <a:latin typeface="+mn-lt"/>
              </a:rPr>
              <a:t>The </a:t>
            </a:r>
            <a:r>
              <a:rPr lang="de-DE" sz="3600" b="1" dirty="0" err="1">
                <a:latin typeface="+mn-lt"/>
              </a:rPr>
              <a:t>role</a:t>
            </a:r>
            <a:r>
              <a:rPr lang="de-DE" sz="3600" b="1" dirty="0">
                <a:latin typeface="+mn-lt"/>
              </a:rPr>
              <a:t> </a:t>
            </a:r>
            <a:r>
              <a:rPr lang="de-DE" sz="3600" b="1" dirty="0" err="1">
                <a:latin typeface="+mn-lt"/>
              </a:rPr>
              <a:t>of</a:t>
            </a:r>
            <a:r>
              <a:rPr lang="de-DE" sz="3600" b="1" dirty="0">
                <a:latin typeface="+mn-lt"/>
              </a:rPr>
              <a:t> AI </a:t>
            </a:r>
            <a:r>
              <a:rPr lang="de-DE" sz="3600" b="1" dirty="0" err="1">
                <a:latin typeface="+mn-lt"/>
              </a:rPr>
              <a:t>for</a:t>
            </a:r>
            <a:r>
              <a:rPr lang="de-DE" sz="3600" b="1" dirty="0">
                <a:latin typeface="+mn-lt"/>
              </a:rPr>
              <a:t> global </a:t>
            </a:r>
            <a:r>
              <a:rPr lang="de-DE" sz="3600" b="1" dirty="0" err="1">
                <a:latin typeface="+mn-lt"/>
              </a:rPr>
              <a:t>social</a:t>
            </a:r>
            <a:r>
              <a:rPr lang="de-DE" sz="3600" b="1" dirty="0">
                <a:latin typeface="+mn-lt"/>
              </a:rPr>
              <a:t> </a:t>
            </a:r>
            <a:r>
              <a:rPr lang="de-DE" sz="3600" b="1" dirty="0" err="1">
                <a:latin typeface="+mn-lt"/>
              </a:rPr>
              <a:t>goods</a:t>
            </a:r>
            <a:r>
              <a:rPr lang="de-DE" sz="3600" b="1" dirty="0">
                <a:latin typeface="+mn-lt"/>
              </a:rPr>
              <a:t> </a:t>
            </a:r>
            <a:r>
              <a:rPr lang="de-DE" sz="3600" b="1" dirty="0" err="1">
                <a:latin typeface="+mn-lt"/>
              </a:rPr>
              <a:t>provision</a:t>
            </a:r>
            <a:r>
              <a:rPr lang="de-DE" sz="3600" b="1" dirty="0">
                <a:latin typeface="+mn-lt"/>
              </a:rPr>
              <a:t> in </a:t>
            </a:r>
            <a:r>
              <a:rPr lang="de-DE" sz="3600" b="1" dirty="0" err="1">
                <a:latin typeface="+mn-lt"/>
              </a:rPr>
              <a:t>times</a:t>
            </a:r>
            <a:r>
              <a:rPr lang="de-DE" sz="3600" b="1" dirty="0">
                <a:latin typeface="+mn-lt"/>
              </a:rPr>
              <a:t> </a:t>
            </a:r>
            <a:r>
              <a:rPr lang="de-DE" sz="3600" b="1" dirty="0" err="1">
                <a:latin typeface="+mn-lt"/>
              </a:rPr>
              <a:t>of</a:t>
            </a:r>
            <a:r>
              <a:rPr lang="de-DE" sz="3600" b="1" dirty="0">
                <a:latin typeface="+mn-lt"/>
              </a:rPr>
              <a:t> </a:t>
            </a:r>
            <a:r>
              <a:rPr lang="de-DE" sz="3600" b="1" dirty="0" err="1">
                <a:latin typeface="+mn-lt"/>
              </a:rPr>
              <a:t>crisis</a:t>
            </a:r>
            <a:r>
              <a:rPr lang="de-DE" sz="3600" b="1" dirty="0">
                <a:latin typeface="+mn-lt"/>
              </a:rPr>
              <a:t>:</a:t>
            </a:r>
            <a:br>
              <a:rPr lang="de-DE" sz="3600" dirty="0">
                <a:latin typeface="+mn-lt"/>
              </a:rPr>
            </a:br>
            <a:r>
              <a:rPr lang="de-DE" sz="3600" dirty="0" err="1">
                <a:latin typeface="+mn-lt"/>
              </a:rPr>
              <a:t>How</a:t>
            </a:r>
            <a:r>
              <a:rPr lang="de-DE" sz="3600" dirty="0">
                <a:latin typeface="+mn-lt"/>
              </a:rPr>
              <a:t> </a:t>
            </a:r>
            <a:r>
              <a:rPr lang="de-DE" sz="3600" dirty="0" err="1">
                <a:latin typeface="+mn-lt"/>
              </a:rPr>
              <a:t>the</a:t>
            </a:r>
            <a:r>
              <a:rPr lang="de-DE" sz="3600" dirty="0">
                <a:latin typeface="+mn-lt"/>
              </a:rPr>
              <a:t> </a:t>
            </a:r>
            <a:r>
              <a:rPr lang="de-DE" sz="3600" dirty="0" err="1">
                <a:latin typeface="+mn-lt"/>
              </a:rPr>
              <a:t>world</a:t>
            </a:r>
            <a:r>
              <a:rPr lang="de-DE" sz="3600" dirty="0">
                <a:latin typeface="+mn-lt"/>
              </a:rPr>
              <a:t> </a:t>
            </a:r>
            <a:r>
              <a:rPr lang="de-DE" sz="3600" dirty="0" err="1">
                <a:latin typeface="+mn-lt"/>
              </a:rPr>
              <a:t>deals</a:t>
            </a:r>
            <a:r>
              <a:rPr lang="de-DE" sz="3600" dirty="0">
                <a:latin typeface="+mn-lt"/>
              </a:rPr>
              <a:t> </a:t>
            </a:r>
            <a:r>
              <a:rPr lang="de-DE" sz="3600" dirty="0" err="1">
                <a:latin typeface="+mn-lt"/>
              </a:rPr>
              <a:t>with</a:t>
            </a:r>
            <a:r>
              <a:rPr lang="de-DE" sz="3600" dirty="0">
                <a:latin typeface="+mn-lt"/>
              </a:rPr>
              <a:t> </a:t>
            </a:r>
            <a:r>
              <a:rPr lang="de-DE" sz="3600" dirty="0" err="1">
                <a:latin typeface="+mn-lt"/>
              </a:rPr>
              <a:t>the</a:t>
            </a:r>
            <a:r>
              <a:rPr lang="de-DE" sz="3600" dirty="0">
                <a:latin typeface="+mn-lt"/>
              </a:rPr>
              <a:t> war in Ukraine</a:t>
            </a:r>
            <a:br>
              <a:rPr lang="de-DE" sz="4000" dirty="0">
                <a:latin typeface="+mn-lt"/>
              </a:rPr>
            </a:br>
            <a:br>
              <a:rPr lang="de-DE" sz="4000" dirty="0">
                <a:latin typeface="+mn-lt"/>
              </a:rPr>
            </a:br>
            <a:endParaRPr lang="de-DE" sz="4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7BA97E6-A280-F246-923B-7861CDBF8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615" t="60724" r="16693" b="16066"/>
          <a:stretch/>
        </p:blipFill>
        <p:spPr>
          <a:xfrm>
            <a:off x="623156" y="3936026"/>
            <a:ext cx="1291590" cy="124070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753E4BF-4CE7-C142-8935-ED5013794D69}"/>
              </a:ext>
            </a:extLst>
          </p:cNvPr>
          <p:cNvSpPr txBox="1"/>
          <p:nvPr/>
        </p:nvSpPr>
        <p:spPr>
          <a:xfrm>
            <a:off x="225796" y="5281479"/>
            <a:ext cx="2763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+mn-lt"/>
              </a:rPr>
              <a:t>AI FORA </a:t>
            </a:r>
            <a:r>
              <a:rPr lang="de-DE" dirty="0" err="1">
                <a:latin typeface="+mn-lt"/>
              </a:rPr>
              <a:t>partner</a:t>
            </a:r>
            <a:r>
              <a:rPr lang="de-DE" dirty="0">
                <a:latin typeface="+mn-lt"/>
              </a:rPr>
              <a:t> </a:t>
            </a:r>
            <a:r>
              <a:rPr lang="de-DE" b="1" dirty="0">
                <a:latin typeface="+mn-lt"/>
              </a:rPr>
              <a:t>Oleksandr </a:t>
            </a:r>
            <a:r>
              <a:rPr lang="de-DE" b="1" dirty="0" err="1">
                <a:latin typeface="+mn-lt"/>
              </a:rPr>
              <a:t>Khzhniak</a:t>
            </a:r>
            <a:r>
              <a:rPr lang="de-DE" dirty="0">
                <a:latin typeface="+mn-lt"/>
              </a:rPr>
              <a:t>, Department </a:t>
            </a:r>
            <a:r>
              <a:rPr lang="de-DE" dirty="0" err="1">
                <a:latin typeface="+mn-lt"/>
              </a:rPr>
              <a:t>of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Social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Sciences</a:t>
            </a:r>
            <a:r>
              <a:rPr lang="de-DE" dirty="0">
                <a:latin typeface="+mn-lt"/>
              </a:rPr>
              <a:t>, </a:t>
            </a:r>
            <a:r>
              <a:rPr lang="de-DE" dirty="0" err="1">
                <a:latin typeface="+mn-lt"/>
              </a:rPr>
              <a:t>V.N.Karazin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Kharkiv</a:t>
            </a:r>
            <a:r>
              <a:rPr lang="de-DE" dirty="0">
                <a:latin typeface="+mn-lt"/>
              </a:rPr>
              <a:t> National University, Ukraine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C3DD3C-D0E8-FE47-A574-62C93500387E}"/>
              </a:ext>
            </a:extLst>
          </p:cNvPr>
          <p:cNvSpPr/>
          <p:nvPr/>
        </p:nvSpPr>
        <p:spPr>
          <a:xfrm>
            <a:off x="225796" y="203941"/>
            <a:ext cx="1495428" cy="126225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n>
                  <a:solidFill>
                    <a:srgbClr val="FFFF00"/>
                  </a:solidFill>
                </a:ln>
              </a:rPr>
              <a:t>AI FORA</a:t>
            </a:r>
          </a:p>
          <a:p>
            <a:pPr algn="ctr"/>
            <a:r>
              <a:rPr lang="de-DE" dirty="0" err="1">
                <a:ln>
                  <a:solidFill>
                    <a:srgbClr val="FFFF00"/>
                  </a:solidFill>
                </a:ln>
              </a:rPr>
              <a:t>for</a:t>
            </a:r>
            <a:r>
              <a:rPr lang="de-DE" dirty="0">
                <a:ln>
                  <a:solidFill>
                    <a:srgbClr val="FFFF00"/>
                  </a:solidFill>
                </a:ln>
              </a:rPr>
              <a:t> Ukraine</a:t>
            </a:r>
          </a:p>
        </p:txBody>
      </p:sp>
    </p:spTree>
    <p:extLst>
      <p:ext uri="{BB962C8B-B14F-4D97-AF65-F5344CB8AC3E}">
        <p14:creationId xmlns:p14="http://schemas.microsoft.com/office/powerpoint/2010/main" val="315898019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9A92C-C9EF-2541-8BB0-836276553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803" y="68627"/>
            <a:ext cx="7683744" cy="696077"/>
          </a:xfrm>
        </p:spPr>
        <p:txBody>
          <a:bodyPr/>
          <a:lstStyle/>
          <a:p>
            <a:r>
              <a:rPr lang="de-DE" dirty="0" err="1">
                <a:latin typeface="+mn-lt"/>
              </a:rPr>
              <a:t>Targeted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publications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for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the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scientific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and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policy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community</a:t>
            </a:r>
            <a:endParaRPr lang="de-DE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2ACD7F-BEA4-A940-8EC0-CE3E24D5A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93" y="764704"/>
            <a:ext cx="8915400" cy="4968552"/>
          </a:xfrm>
        </p:spPr>
        <p:txBody>
          <a:bodyPr/>
          <a:lstStyle/>
          <a:p>
            <a:r>
              <a:rPr lang="de-DE" sz="2400" dirty="0">
                <a:latin typeface="+mn-lt"/>
              </a:rPr>
              <a:t>Scientific </a:t>
            </a:r>
            <a:r>
              <a:rPr lang="de-DE" sz="2400" dirty="0" err="1">
                <a:latin typeface="+mn-lt"/>
              </a:rPr>
              <a:t>results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of</a:t>
            </a:r>
            <a:r>
              <a:rPr lang="de-DE" sz="2400" dirty="0">
                <a:latin typeface="+mn-lt"/>
              </a:rPr>
              <a:t> AI FORA will </a:t>
            </a:r>
            <a:r>
              <a:rPr lang="de-DE" sz="2400" dirty="0" err="1">
                <a:latin typeface="+mn-lt"/>
              </a:rPr>
              <a:t>be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submitted</a:t>
            </a:r>
            <a:r>
              <a:rPr lang="de-DE" sz="2400" dirty="0">
                <a:latin typeface="+mn-lt"/>
              </a:rPr>
              <a:t> in </a:t>
            </a:r>
          </a:p>
          <a:p>
            <a:r>
              <a:rPr lang="de-DE" sz="2400" b="1" dirty="0" err="1">
                <a:latin typeface="+mn-lt"/>
              </a:rPr>
              <a:t>two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edited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volumes</a:t>
            </a:r>
            <a:r>
              <a:rPr lang="de-DE" sz="2400" b="1" dirty="0">
                <a:latin typeface="+mn-lt"/>
              </a:rPr>
              <a:t> </a:t>
            </a:r>
          </a:p>
          <a:p>
            <a:pPr lvl="1"/>
            <a:r>
              <a:rPr lang="de-DE" sz="2100" b="1" dirty="0" err="1">
                <a:latin typeface="+mn-lt"/>
              </a:rPr>
              <a:t>social</a:t>
            </a:r>
            <a:r>
              <a:rPr lang="de-DE" sz="2100" b="1" dirty="0">
                <a:latin typeface="+mn-lt"/>
              </a:rPr>
              <a:t> </a:t>
            </a:r>
            <a:r>
              <a:rPr lang="de-DE" sz="2100" b="1" dirty="0" err="1">
                <a:latin typeface="+mn-lt"/>
              </a:rPr>
              <a:t>science</a:t>
            </a:r>
            <a:r>
              <a:rPr lang="de-DE" sz="2100" b="1" dirty="0">
                <a:latin typeface="+mn-lt"/>
              </a:rPr>
              <a:t> </a:t>
            </a:r>
            <a:r>
              <a:rPr lang="de-DE" sz="2100" dirty="0">
                <a:latin typeface="+mn-lt"/>
              </a:rPr>
              <a:t>outlet </a:t>
            </a:r>
            <a:r>
              <a:rPr lang="de-DE" sz="2100" dirty="0" err="1">
                <a:latin typeface="+mn-lt"/>
              </a:rPr>
              <a:t>for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case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studies</a:t>
            </a:r>
            <a:r>
              <a:rPr lang="de-DE" sz="2100" dirty="0">
                <a:latin typeface="+mn-lt"/>
              </a:rPr>
              <a:t>: </a:t>
            </a:r>
            <a:r>
              <a:rPr lang="de-DE" sz="2100" b="1" dirty="0">
                <a:latin typeface="+mn-lt"/>
              </a:rPr>
              <a:t>Springer Nature</a:t>
            </a:r>
            <a:r>
              <a:rPr lang="de-DE" sz="2100" dirty="0">
                <a:latin typeface="+mn-lt"/>
              </a:rPr>
              <a:t>, </a:t>
            </a:r>
            <a:r>
              <a:rPr lang="de-DE" sz="2100" dirty="0" err="1">
                <a:latin typeface="+mn-lt"/>
              </a:rPr>
              <a:t>already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contracted</a:t>
            </a:r>
            <a:endParaRPr lang="de-DE" sz="2100" dirty="0">
              <a:latin typeface="+mn-lt"/>
            </a:endParaRPr>
          </a:p>
          <a:p>
            <a:pPr lvl="1"/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computer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science</a:t>
            </a:r>
            <a:r>
              <a:rPr lang="de-DE" sz="2100" dirty="0">
                <a:latin typeface="+mn-lt"/>
              </a:rPr>
              <a:t> outlet </a:t>
            </a:r>
            <a:r>
              <a:rPr lang="de-DE" sz="2100" dirty="0" err="1">
                <a:latin typeface="+mn-lt"/>
              </a:rPr>
              <a:t>for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technical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research</a:t>
            </a:r>
            <a:endParaRPr lang="de-DE" sz="2100" dirty="0">
              <a:latin typeface="+mn-lt"/>
            </a:endParaRPr>
          </a:p>
          <a:p>
            <a:r>
              <a:rPr lang="de-DE" sz="2400" dirty="0" err="1">
                <a:latin typeface="+mn-lt"/>
              </a:rPr>
              <a:t>and</a:t>
            </a:r>
            <a:r>
              <a:rPr lang="de-DE" sz="2400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scientific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journals</a:t>
            </a:r>
            <a:endParaRPr lang="de-DE" sz="2400" b="1" dirty="0">
              <a:latin typeface="+mn-lt"/>
            </a:endParaRPr>
          </a:p>
          <a:p>
            <a:pPr lvl="1"/>
            <a:r>
              <a:rPr lang="de-DE" sz="2100" dirty="0" err="1">
                <a:latin typeface="+mn-lt"/>
              </a:rPr>
              <a:t>Slowly</a:t>
            </a:r>
            <a:r>
              <a:rPr lang="de-DE" sz="2100" dirty="0">
                <a:latin typeface="+mn-lt"/>
              </a:rPr>
              <a:t> </a:t>
            </a:r>
            <a:r>
              <a:rPr lang="de-DE" sz="2100" dirty="0" err="1">
                <a:latin typeface="+mn-lt"/>
              </a:rPr>
              <a:t>starting</a:t>
            </a:r>
            <a:r>
              <a:rPr lang="de-DE" sz="2100" dirty="0">
                <a:latin typeface="+mn-lt"/>
              </a:rPr>
              <a:t> </a:t>
            </a:r>
          </a:p>
          <a:p>
            <a:r>
              <a:rPr lang="de-DE" sz="2400" dirty="0" err="1">
                <a:latin typeface="+mn-lt"/>
              </a:rPr>
              <a:t>Beside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publications</a:t>
            </a:r>
            <a:r>
              <a:rPr lang="de-DE" sz="2400" dirty="0">
                <a:latin typeface="+mn-lt"/>
              </a:rPr>
              <a:t>, also </a:t>
            </a:r>
            <a:r>
              <a:rPr lang="de-DE" sz="2400" b="1" dirty="0" err="1">
                <a:latin typeface="+mn-lt"/>
              </a:rPr>
              <a:t>presentations</a:t>
            </a:r>
            <a:r>
              <a:rPr lang="de-DE" sz="2400" b="1" dirty="0">
                <a:latin typeface="+mn-lt"/>
              </a:rPr>
              <a:t> at </a:t>
            </a:r>
            <a:r>
              <a:rPr lang="de-DE" sz="2400" b="1" dirty="0" err="1">
                <a:latin typeface="+mn-lt"/>
              </a:rPr>
              <a:t>scientific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conferences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and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their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respective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proceedings</a:t>
            </a:r>
            <a:r>
              <a:rPr lang="de-DE" sz="2400" dirty="0">
                <a:latin typeface="+mn-lt"/>
              </a:rPr>
              <a:t> such </a:t>
            </a:r>
            <a:r>
              <a:rPr lang="de-DE" sz="2400" dirty="0" err="1">
                <a:latin typeface="+mn-lt"/>
              </a:rPr>
              <a:t>as</a:t>
            </a:r>
            <a:r>
              <a:rPr lang="de-DE" sz="2400" dirty="0">
                <a:latin typeface="+mn-lt"/>
              </a:rPr>
              <a:t> AAMAS, SSC, AAAI, </a:t>
            </a:r>
            <a:r>
              <a:rPr lang="de-DE" sz="2400" dirty="0" err="1">
                <a:latin typeface="+mn-lt"/>
              </a:rPr>
              <a:t>or</a:t>
            </a:r>
            <a:r>
              <a:rPr lang="de-DE" sz="2400" dirty="0">
                <a:latin typeface="+mn-lt"/>
              </a:rPr>
              <a:t> IEEE </a:t>
            </a:r>
            <a:r>
              <a:rPr lang="de-DE" sz="2400" dirty="0" err="1">
                <a:latin typeface="+mn-lt"/>
              </a:rPr>
              <a:t>conferences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are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central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communication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channels</a:t>
            </a:r>
            <a:endParaRPr lang="de-DE" sz="2400" dirty="0">
              <a:latin typeface="+mn-lt"/>
            </a:endParaRPr>
          </a:p>
          <a:p>
            <a:r>
              <a:rPr lang="de-DE" sz="2400" dirty="0">
                <a:latin typeface="+mn-lt"/>
              </a:rPr>
              <a:t>Project </a:t>
            </a:r>
            <a:r>
              <a:rPr lang="de-DE" sz="2400" dirty="0" err="1">
                <a:latin typeface="+mn-lt"/>
              </a:rPr>
              <a:t>results</a:t>
            </a:r>
            <a:r>
              <a:rPr lang="de-DE" sz="2400" dirty="0">
                <a:latin typeface="+mn-lt"/>
              </a:rPr>
              <a:t> will </a:t>
            </a:r>
            <a:r>
              <a:rPr lang="de-DE" sz="2400" dirty="0" err="1">
                <a:latin typeface="+mn-lt"/>
              </a:rPr>
              <a:t>be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published</a:t>
            </a:r>
            <a:r>
              <a:rPr lang="de-DE" sz="2400" dirty="0">
                <a:latin typeface="+mn-lt"/>
              </a:rPr>
              <a:t> in </a:t>
            </a:r>
            <a:r>
              <a:rPr lang="de-DE" sz="2400" b="1" dirty="0">
                <a:latin typeface="+mn-lt"/>
              </a:rPr>
              <a:t>Open Access </a:t>
            </a:r>
            <a:r>
              <a:rPr lang="de-DE" sz="2400" dirty="0" err="1">
                <a:latin typeface="+mn-lt"/>
              </a:rPr>
              <a:t>format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by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default</a:t>
            </a:r>
            <a:endParaRPr lang="de-DE" sz="2400" dirty="0">
              <a:latin typeface="+mn-lt"/>
            </a:endParaRPr>
          </a:p>
          <a:p>
            <a:r>
              <a:rPr lang="de-DE" sz="2400" b="1" dirty="0" err="1">
                <a:latin typeface="+mn-lt"/>
              </a:rPr>
              <a:t>Policy</a:t>
            </a:r>
            <a:r>
              <a:rPr lang="de-DE" sz="2400" b="1" dirty="0">
                <a:latin typeface="+mn-lt"/>
              </a:rPr>
              <a:t> Briefs </a:t>
            </a:r>
            <a:r>
              <a:rPr lang="de-DE" sz="2400" b="1" dirty="0" err="1">
                <a:latin typeface="+mn-lt"/>
              </a:rPr>
              <a:t>and</a:t>
            </a:r>
            <a:r>
              <a:rPr lang="de-DE" sz="2400" b="1" dirty="0">
                <a:latin typeface="+mn-lt"/>
              </a:rPr>
              <a:t> </a:t>
            </a:r>
            <a:r>
              <a:rPr lang="de-DE" sz="2400" b="1" dirty="0" err="1">
                <a:latin typeface="+mn-lt"/>
              </a:rPr>
              <a:t>Policy</a:t>
            </a:r>
            <a:r>
              <a:rPr lang="de-DE" sz="2400" b="1" dirty="0">
                <a:latin typeface="+mn-lt"/>
              </a:rPr>
              <a:t> White Papers </a:t>
            </a:r>
            <a:r>
              <a:rPr lang="de-DE" sz="2400" dirty="0" err="1">
                <a:latin typeface="+mn-lt"/>
              </a:rPr>
              <a:t>summarise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co-creation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results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for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the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policy</a:t>
            </a:r>
            <a:r>
              <a:rPr lang="de-DE" sz="2400" dirty="0">
                <a:latin typeface="+mn-lt"/>
              </a:rPr>
              <a:t> </a:t>
            </a:r>
            <a:r>
              <a:rPr lang="de-DE" sz="2400" dirty="0" err="1">
                <a:latin typeface="+mn-lt"/>
              </a:rPr>
              <a:t>community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284569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0BD0E4-B915-5A4E-9E97-9075D871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341" y="68626"/>
            <a:ext cx="5928659" cy="696077"/>
          </a:xfrm>
        </p:spPr>
        <p:txBody>
          <a:bodyPr/>
          <a:lstStyle/>
          <a:p>
            <a:r>
              <a:rPr lang="de-DE" sz="2800" dirty="0">
                <a:latin typeface="+mn-lt"/>
              </a:rPr>
              <a:t>Science </a:t>
            </a:r>
            <a:r>
              <a:rPr lang="de-DE" sz="2800" dirty="0" err="1">
                <a:latin typeface="+mn-lt"/>
              </a:rPr>
              <a:t>communication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proposal</a:t>
            </a:r>
            <a:br>
              <a:rPr lang="de-DE" sz="2800" dirty="0">
                <a:latin typeface="+mn-lt"/>
              </a:rPr>
            </a:br>
            <a:r>
              <a:rPr lang="de-DE" sz="2800" dirty="0">
                <a:latin typeface="+mn-lt"/>
              </a:rPr>
              <a:t>AI FOR ALL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4234DB0-D005-3B45-BB3D-EA8EA7AFD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1" y="870858"/>
            <a:ext cx="9485840" cy="591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25294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8CA40EF-B30A-194D-B0B9-4F7D2316D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147" y="4454525"/>
            <a:ext cx="4017963" cy="595313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end!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55C920-E31E-5549-B7E1-939F285B8843}"/>
              </a:ext>
            </a:extLst>
          </p:cNvPr>
          <p:cNvSpPr txBox="1"/>
          <p:nvPr/>
        </p:nvSpPr>
        <p:spPr>
          <a:xfrm>
            <a:off x="3829467" y="6005968"/>
            <a:ext cx="24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www.ai-fora.de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3605FD4-0DF7-604D-AEE0-63B57FE651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7" t="13922" r="68354" b="72600"/>
          <a:stretch/>
        </p:blipFill>
        <p:spPr>
          <a:xfrm>
            <a:off x="5225342" y="4454525"/>
            <a:ext cx="4379033" cy="136172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468767D-9599-1445-9B0B-CE4216894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5012348"/>
            <a:ext cx="2958129" cy="1492389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9D2E6046-DCE2-CC46-BEFE-C168D981165B}"/>
              </a:ext>
            </a:extLst>
          </p:cNvPr>
          <p:cNvSpPr txBox="1"/>
          <p:nvPr/>
        </p:nvSpPr>
        <p:spPr>
          <a:xfrm>
            <a:off x="0" y="3467728"/>
            <a:ext cx="66267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4000" dirty="0">
                <a:latin typeface="+mn-lt"/>
              </a:rPr>
              <a:t>First General Partner Meeting</a:t>
            </a:r>
          </a:p>
        </p:txBody>
      </p:sp>
    </p:spTree>
    <p:extLst>
      <p:ext uri="{BB962C8B-B14F-4D97-AF65-F5344CB8AC3E}">
        <p14:creationId xmlns:p14="http://schemas.microsoft.com/office/powerpoint/2010/main" val="18671833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9F51E2-7CFB-C047-A16E-9FB6D2389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Thanks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to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team</a:t>
            </a:r>
            <a:r>
              <a:rPr lang="de-DE" dirty="0"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7236552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D9F51E2-7CFB-C047-A16E-9FB6D2389B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Feedback time!</a:t>
            </a:r>
          </a:p>
        </p:txBody>
      </p:sp>
    </p:spTree>
    <p:extLst>
      <p:ext uri="{BB962C8B-B14F-4D97-AF65-F5344CB8AC3E}">
        <p14:creationId xmlns:p14="http://schemas.microsoft.com/office/powerpoint/2010/main" val="104861041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0E1D488-AD49-7B42-8CC3-CE4812AE8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n-lt"/>
              </a:rPr>
              <a:t>Conference </a:t>
            </a:r>
            <a:r>
              <a:rPr lang="de-DE" dirty="0" err="1">
                <a:latin typeface="+mn-lt"/>
              </a:rPr>
              <a:t>materials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available</a:t>
            </a:r>
            <a:endParaRPr lang="de-DE" dirty="0">
              <a:latin typeface="+mn-lt"/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1C2B734-54A3-B042-9ABB-930EE28C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57" y="2292017"/>
            <a:ext cx="8915400" cy="2073154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>
                <a:latin typeface="+mn-lt"/>
              </a:rPr>
              <a:t>All </a:t>
            </a:r>
            <a:r>
              <a:rPr lang="de-DE" sz="4000" dirty="0" err="1">
                <a:latin typeface="+mn-lt"/>
              </a:rPr>
              <a:t>slides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and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other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used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materials</a:t>
            </a:r>
            <a:r>
              <a:rPr lang="de-DE" sz="4000" dirty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de-DE" sz="4000" dirty="0">
                <a:latin typeface="+mn-lt"/>
              </a:rPr>
              <a:t>will </a:t>
            </a:r>
            <a:r>
              <a:rPr lang="de-DE" sz="4000" dirty="0" err="1">
                <a:latin typeface="+mn-lt"/>
              </a:rPr>
              <a:t>be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available</a:t>
            </a:r>
            <a:r>
              <a:rPr lang="de-DE" sz="4000" dirty="0">
                <a:latin typeface="+mn-lt"/>
              </a:rPr>
              <a:t> on </a:t>
            </a:r>
            <a:r>
              <a:rPr lang="de-DE" sz="4000" dirty="0" err="1">
                <a:latin typeface="+mn-lt"/>
              </a:rPr>
              <a:t>the</a:t>
            </a:r>
            <a:r>
              <a:rPr lang="de-DE" sz="4000" dirty="0">
                <a:latin typeface="+mn-lt"/>
              </a:rPr>
              <a:t> AI FORA </a:t>
            </a:r>
            <a:r>
              <a:rPr lang="de-DE" sz="4000" dirty="0" err="1">
                <a:latin typeface="+mn-lt"/>
              </a:rPr>
              <a:t>website</a:t>
            </a:r>
            <a:r>
              <a:rPr lang="de-DE" sz="4000" dirty="0"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de-DE" sz="4000" dirty="0">
                <a:latin typeface="+mn-lt"/>
              </a:rPr>
              <a:t>in a </a:t>
            </a:r>
            <a:r>
              <a:rPr lang="de-DE" sz="4000" dirty="0" err="1">
                <a:latin typeface="+mn-lt"/>
              </a:rPr>
              <a:t>dedicated</a:t>
            </a:r>
            <a:r>
              <a:rPr lang="de-DE" sz="4000" dirty="0">
                <a:latin typeface="+mn-lt"/>
              </a:rPr>
              <a:t> </a:t>
            </a:r>
            <a:r>
              <a:rPr lang="de-DE" sz="4000" dirty="0" err="1">
                <a:latin typeface="+mn-lt"/>
              </a:rPr>
              <a:t>repository</a:t>
            </a:r>
            <a:r>
              <a:rPr lang="de-DE" sz="4000" dirty="0">
                <a:latin typeface="+mn-lt"/>
              </a:rPr>
              <a:t> in due </a:t>
            </a:r>
            <a:r>
              <a:rPr lang="de-DE" sz="4000" dirty="0" err="1">
                <a:latin typeface="+mn-lt"/>
              </a:rPr>
              <a:t>course</a:t>
            </a:r>
            <a:r>
              <a:rPr lang="de-DE" sz="4000" dirty="0"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7922540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50F873-B308-A74E-ACE4-39E5B5CA9E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Some</a:t>
            </a:r>
            <a:r>
              <a:rPr lang="de-DE" dirty="0">
                <a:latin typeface="+mn-lt"/>
              </a:rPr>
              <a:t> final </a:t>
            </a:r>
            <a:r>
              <a:rPr lang="de-DE" dirty="0" err="1">
                <a:latin typeface="+mn-lt"/>
              </a:rPr>
              <a:t>thoughts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9972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BE42751-737B-5F42-9FD5-9F06D4819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341" y="177484"/>
            <a:ext cx="5928659" cy="696077"/>
          </a:xfrm>
        </p:spPr>
        <p:txBody>
          <a:bodyPr/>
          <a:lstStyle/>
          <a:p>
            <a:r>
              <a:rPr lang="de-DE" sz="3200" dirty="0" err="1">
                <a:latin typeface="+mn-lt"/>
              </a:rPr>
              <a:t>How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to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close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the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gaps</a:t>
            </a:r>
            <a:r>
              <a:rPr lang="de-DE" sz="3200" dirty="0">
                <a:latin typeface="+mn-lt"/>
              </a:rPr>
              <a:t> in </a:t>
            </a:r>
            <a:r>
              <a:rPr lang="de-DE" sz="3200" dirty="0" err="1">
                <a:latin typeface="+mn-lt"/>
              </a:rPr>
              <a:t>the</a:t>
            </a:r>
            <a:r>
              <a:rPr lang="de-DE" sz="3200" dirty="0">
                <a:latin typeface="+mn-lt"/>
              </a:rPr>
              <a:t> AI FORA </a:t>
            </a:r>
            <a:r>
              <a:rPr lang="de-DE" sz="3200" dirty="0" err="1">
                <a:latin typeface="+mn-lt"/>
              </a:rPr>
              <a:t>research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landscape</a:t>
            </a:r>
            <a:r>
              <a:rPr lang="de-DE" sz="3200" dirty="0">
                <a:latin typeface="+mn-lt"/>
              </a:rPr>
              <a:t>?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3A8F3F6-5D2A-9241-A3ED-DB266546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443" y="1711964"/>
            <a:ext cx="8915400" cy="4968552"/>
          </a:xfrm>
        </p:spPr>
        <p:txBody>
          <a:bodyPr/>
          <a:lstStyle/>
          <a:p>
            <a:pPr lvl="1"/>
            <a:r>
              <a:rPr lang="de-DE" sz="2000" dirty="0"/>
              <a:t>Corona Game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Unemployment</a:t>
            </a:r>
            <a:r>
              <a:rPr lang="de-DE" sz="2000" dirty="0"/>
              <a:t> Game: </a:t>
            </a:r>
            <a:r>
              <a:rPr lang="de-DE" sz="2000" dirty="0" err="1"/>
              <a:t>We</a:t>
            </a:r>
            <a:r>
              <a:rPr lang="de-DE" sz="2000" dirty="0"/>
              <a:t> </a:t>
            </a:r>
            <a:r>
              <a:rPr lang="de-DE" sz="2000" dirty="0" err="1"/>
              <a:t>need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rules</a:t>
            </a:r>
            <a:r>
              <a:rPr lang="de-DE" sz="2000" dirty="0"/>
              <a:t>!</a:t>
            </a:r>
          </a:p>
          <a:p>
            <a:pPr lvl="2"/>
            <a:r>
              <a:rPr lang="de-DE" sz="2000" dirty="0"/>
              <a:t>May </a:t>
            </a:r>
            <a:r>
              <a:rPr lang="de-DE" sz="2000" dirty="0" err="1"/>
              <a:t>workshops</a:t>
            </a:r>
            <a:r>
              <a:rPr lang="de-DE" sz="2000" dirty="0"/>
              <a:t> in Spain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Ireland</a:t>
            </a:r>
            <a:r>
              <a:rPr lang="de-DE" sz="2000" dirty="0"/>
              <a:t>, </a:t>
            </a:r>
            <a:r>
              <a:rPr lang="de-DE" sz="2000" dirty="0" err="1"/>
              <a:t>other</a:t>
            </a:r>
            <a:r>
              <a:rPr lang="de-DE" sz="2000" dirty="0"/>
              <a:t> </a:t>
            </a:r>
            <a:r>
              <a:rPr lang="de-DE" sz="2000" dirty="0" err="1"/>
              <a:t>case</a:t>
            </a:r>
            <a:r>
              <a:rPr lang="de-DE" sz="2000" dirty="0"/>
              <a:t> </a:t>
            </a:r>
            <a:r>
              <a:rPr lang="de-DE" sz="2000" dirty="0" err="1"/>
              <a:t>study</a:t>
            </a:r>
            <a:r>
              <a:rPr lang="de-DE" sz="2000" dirty="0"/>
              <a:t> countries </a:t>
            </a:r>
            <a:r>
              <a:rPr lang="de-DE" sz="2000" dirty="0" err="1"/>
              <a:t>lined</a:t>
            </a:r>
            <a:r>
              <a:rPr lang="de-DE" sz="2000" dirty="0"/>
              <a:t> </a:t>
            </a:r>
            <a:r>
              <a:rPr lang="de-DE" sz="2000" dirty="0" err="1"/>
              <a:t>up</a:t>
            </a:r>
            <a:endParaRPr lang="de-DE" sz="2000" dirty="0"/>
          </a:p>
          <a:p>
            <a:pPr lvl="1"/>
            <a:r>
              <a:rPr lang="de-DE" sz="2000" dirty="0" err="1"/>
              <a:t>Closing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gap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XAI (</a:t>
            </a:r>
            <a:r>
              <a:rPr lang="de-DE" sz="2000" dirty="0" err="1"/>
              <a:t>computer</a:t>
            </a:r>
            <a:r>
              <a:rPr lang="de-DE" sz="2000" dirty="0"/>
              <a:t> </a:t>
            </a:r>
            <a:r>
              <a:rPr lang="de-DE" sz="2000" dirty="0" err="1"/>
              <a:t>science</a:t>
            </a:r>
            <a:r>
              <a:rPr lang="de-DE" sz="2000" dirty="0"/>
              <a:t>)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participative</a:t>
            </a:r>
            <a:r>
              <a:rPr lang="de-DE" sz="2000" dirty="0"/>
              <a:t> </a:t>
            </a:r>
            <a:r>
              <a:rPr lang="de-DE" sz="2000" dirty="0" err="1"/>
              <a:t>approaches</a:t>
            </a:r>
            <a:r>
              <a:rPr lang="de-DE" sz="2000" dirty="0"/>
              <a:t> (</a:t>
            </a:r>
            <a:r>
              <a:rPr lang="de-DE" sz="2000" dirty="0" err="1"/>
              <a:t>social</a:t>
            </a:r>
            <a:r>
              <a:rPr lang="de-DE" sz="2000" dirty="0"/>
              <a:t> </a:t>
            </a:r>
            <a:r>
              <a:rPr lang="de-DE" sz="2000" dirty="0" err="1"/>
              <a:t>science</a:t>
            </a:r>
            <a:r>
              <a:rPr lang="de-DE" sz="2000" dirty="0"/>
              <a:t>) </a:t>
            </a:r>
            <a:r>
              <a:rPr lang="de-DE" sz="2000" dirty="0" err="1"/>
              <a:t>for</a:t>
            </a:r>
            <a:r>
              <a:rPr lang="de-DE" sz="2000" dirty="0"/>
              <a:t> a </a:t>
            </a:r>
            <a:r>
              <a:rPr lang="de-DE" sz="2000" dirty="0" err="1"/>
              <a:t>comprehensive</a:t>
            </a:r>
            <a:r>
              <a:rPr lang="de-DE" sz="2000" dirty="0"/>
              <a:t> </a:t>
            </a:r>
            <a:r>
              <a:rPr lang="de-DE" sz="2000" dirty="0" err="1"/>
              <a:t>integrated</a:t>
            </a:r>
            <a:r>
              <a:rPr lang="de-DE" sz="2000" dirty="0"/>
              <a:t> </a:t>
            </a:r>
            <a:r>
              <a:rPr lang="de-DE" sz="2000" dirty="0" err="1"/>
              <a:t>participatory</a:t>
            </a:r>
            <a:r>
              <a:rPr lang="de-DE" sz="2000" dirty="0"/>
              <a:t> AI FORA </a:t>
            </a:r>
            <a:r>
              <a:rPr lang="de-DE" sz="2000" dirty="0" err="1"/>
              <a:t>approach</a:t>
            </a:r>
            <a:endParaRPr lang="de-DE" sz="2000" dirty="0"/>
          </a:p>
          <a:p>
            <a:pPr lvl="1"/>
            <a:r>
              <a:rPr lang="de-DE" sz="2000" dirty="0" err="1"/>
              <a:t>Showing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connection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behavioural</a:t>
            </a:r>
            <a:r>
              <a:rPr lang="de-DE" sz="2000" dirty="0"/>
              <a:t> </a:t>
            </a:r>
            <a:r>
              <a:rPr lang="de-DE" sz="2000" dirty="0" err="1"/>
              <a:t>modelling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policy</a:t>
            </a:r>
            <a:r>
              <a:rPr lang="de-DE" sz="2000" dirty="0"/>
              <a:t> </a:t>
            </a:r>
            <a:r>
              <a:rPr lang="de-DE" sz="2000" dirty="0" err="1"/>
              <a:t>modelling</a:t>
            </a:r>
            <a:endParaRPr lang="de-DE" sz="2000" dirty="0"/>
          </a:p>
          <a:p>
            <a:pPr lvl="1"/>
            <a:r>
              <a:rPr lang="de-DE" sz="2000" dirty="0" err="1"/>
              <a:t>Systematic</a:t>
            </a:r>
            <a:r>
              <a:rPr lang="de-DE" sz="2000" dirty="0"/>
              <a:t> </a:t>
            </a:r>
            <a:r>
              <a:rPr lang="de-DE" sz="2000" dirty="0" err="1"/>
              <a:t>concept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AI FORA </a:t>
            </a:r>
            <a:r>
              <a:rPr lang="de-DE" sz="2000" dirty="0" err="1"/>
              <a:t>technological</a:t>
            </a:r>
            <a:r>
              <a:rPr lang="de-DE" sz="2000" dirty="0"/>
              <a:t> </a:t>
            </a:r>
            <a:r>
              <a:rPr lang="de-DE" sz="2000" dirty="0" err="1"/>
              <a:t>landscape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integration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all </a:t>
            </a:r>
            <a:r>
              <a:rPr lang="de-DE" sz="2000" dirty="0" err="1"/>
              <a:t>components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/</a:t>
            </a:r>
            <a:r>
              <a:rPr lang="de-DE" sz="2000" dirty="0" err="1"/>
              <a:t>produced</a:t>
            </a:r>
            <a:endParaRPr lang="de-DE" sz="2000" dirty="0"/>
          </a:p>
          <a:p>
            <a:pPr lvl="1"/>
            <a:r>
              <a:rPr lang="de-DE" sz="2000" dirty="0" err="1"/>
              <a:t>Distinguising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reconciling</a:t>
            </a:r>
            <a:r>
              <a:rPr lang="de-DE" sz="2000" dirty="0"/>
              <a:t> </a:t>
            </a:r>
            <a:r>
              <a:rPr lang="de-DE" sz="2000" dirty="0" err="1"/>
              <a:t>descriptive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normative </a:t>
            </a:r>
            <a:r>
              <a:rPr lang="de-DE" sz="2000" dirty="0" err="1"/>
              <a:t>ethics</a:t>
            </a:r>
            <a:r>
              <a:rPr lang="de-DE" sz="2000" dirty="0"/>
              <a:t> </a:t>
            </a:r>
            <a:r>
              <a:rPr lang="de-DE" sz="2000" dirty="0" err="1"/>
              <a:t>components</a:t>
            </a:r>
            <a:r>
              <a:rPr lang="de-DE" sz="2000" dirty="0"/>
              <a:t> in </a:t>
            </a:r>
            <a:r>
              <a:rPr lang="de-DE" sz="2000" dirty="0" err="1"/>
              <a:t>research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7487681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CACC6-EB63-8647-9ED6-F44FB67F7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77" y="196990"/>
            <a:ext cx="4083884" cy="696077"/>
          </a:xfrm>
        </p:spPr>
        <p:txBody>
          <a:bodyPr/>
          <a:lstStyle/>
          <a:p>
            <a:r>
              <a:rPr lang="de-DE" sz="2800" dirty="0">
                <a:latin typeface="+mn-lt"/>
              </a:rPr>
              <a:t>Companion </a:t>
            </a:r>
            <a:r>
              <a:rPr lang="de-DE" sz="2800" dirty="0" err="1">
                <a:latin typeface="+mn-lt"/>
              </a:rPr>
              <a:t>Modelling</a:t>
            </a:r>
            <a:r>
              <a:rPr lang="de-DE" sz="2800" dirty="0">
                <a:latin typeface="+mn-lt"/>
              </a:rPr>
              <a:t> </a:t>
            </a:r>
            <a:r>
              <a:rPr lang="de-DE" sz="2800" dirty="0" err="1">
                <a:latin typeface="+mn-lt"/>
              </a:rPr>
              <a:t>makes</a:t>
            </a:r>
            <a:r>
              <a:rPr lang="de-DE" sz="2800" dirty="0">
                <a:latin typeface="+mn-lt"/>
              </a:rPr>
              <a:t> a </a:t>
            </a:r>
            <a:r>
              <a:rPr lang="de-DE" sz="2800" dirty="0" err="1">
                <a:latin typeface="+mn-lt"/>
              </a:rPr>
              <a:t>start</a:t>
            </a:r>
            <a:endParaRPr lang="de-DE" sz="2800" dirty="0">
              <a:latin typeface="+mn-lt"/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FDC78F-DFB4-DB4B-B4E7-13DA1D71F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980" y="1379555"/>
            <a:ext cx="3528509" cy="4968552"/>
          </a:xfrm>
        </p:spPr>
        <p:txBody>
          <a:bodyPr/>
          <a:lstStyle/>
          <a:p>
            <a:r>
              <a:rPr lang="de-DE" dirty="0"/>
              <a:t>Co-design</a:t>
            </a:r>
          </a:p>
          <a:p>
            <a:r>
              <a:rPr lang="de-DE" dirty="0"/>
              <a:t>Game</a:t>
            </a:r>
          </a:p>
          <a:p>
            <a:r>
              <a:rPr lang="de-DE" dirty="0"/>
              <a:t>Simulation</a:t>
            </a:r>
          </a:p>
        </p:txBody>
      </p:sp>
      <p:pic>
        <p:nvPicPr>
          <p:cNvPr id="4" name="Bild 8">
            <a:extLst>
              <a:ext uri="{FF2B5EF4-FFF2-40B4-BE49-F238E27FC236}">
                <a16:creationId xmlns:a16="http://schemas.microsoft.com/office/drawing/2014/main" id="{D5D6742C-7C14-DA47-B825-58AB9A9AD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7" t="12485" r="29039" b="5260"/>
          <a:stretch/>
        </p:blipFill>
        <p:spPr>
          <a:xfrm>
            <a:off x="79333" y="95621"/>
            <a:ext cx="5274954" cy="671277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468BA4-71BD-6C4F-A6EA-FCB62406699C}"/>
              </a:ext>
            </a:extLst>
          </p:cNvPr>
          <p:cNvSpPr txBox="1"/>
          <p:nvPr/>
        </p:nvSpPr>
        <p:spPr>
          <a:xfrm>
            <a:off x="6509993" y="3048609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Barreteau</a:t>
            </a:r>
            <a:r>
              <a:rPr lang="en-GB" sz="1400" dirty="0"/>
              <a:t> et al. 2013</a:t>
            </a:r>
            <a:endParaRPr lang="de-DE" sz="1400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8B3B9B1D-C455-6D47-824B-3F49643EB0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1" t="10620" r="16478" b="6089"/>
          <a:stretch/>
        </p:blipFill>
        <p:spPr>
          <a:xfrm>
            <a:off x="6157026" y="3971237"/>
            <a:ext cx="3710520" cy="28251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C89F951B-D5D6-F54A-88BA-45B6FE441DA0}"/>
              </a:ext>
            </a:extLst>
          </p:cNvPr>
          <p:cNvSpPr txBox="1"/>
          <p:nvPr/>
        </p:nvSpPr>
        <p:spPr>
          <a:xfrm>
            <a:off x="6509993" y="3483670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www.commod.org</a:t>
            </a:r>
            <a:r>
              <a:rPr lang="de-DE" dirty="0"/>
              <a:t>/en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14E5C7-613A-5940-99C6-2A755D0E40D6}"/>
              </a:ext>
            </a:extLst>
          </p:cNvPr>
          <p:cNvSpPr/>
          <p:nvPr/>
        </p:nvSpPr>
        <p:spPr>
          <a:xfrm>
            <a:off x="2448765" y="68627"/>
            <a:ext cx="2980244" cy="15598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5AB901D-4327-A046-B7F3-37AD0B8687DD}"/>
              </a:ext>
            </a:extLst>
          </p:cNvPr>
          <p:cNvSpPr/>
          <p:nvPr/>
        </p:nvSpPr>
        <p:spPr>
          <a:xfrm>
            <a:off x="1626198" y="6187233"/>
            <a:ext cx="2980244" cy="6707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62871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90DA2-6D26-BD4C-8EE6-F113DC2D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>
                <a:latin typeface="+mn-lt"/>
              </a:rPr>
              <a:t>Some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next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management</a:t>
            </a:r>
            <a:r>
              <a:rPr lang="de-DE" sz="3200" dirty="0">
                <a:latin typeface="+mn-lt"/>
              </a:rPr>
              <a:t> </a:t>
            </a:r>
            <a:r>
              <a:rPr lang="de-DE" sz="3200" dirty="0" err="1">
                <a:latin typeface="+mn-lt"/>
              </a:rPr>
              <a:t>activities</a:t>
            </a:r>
            <a:endParaRPr lang="de-DE" sz="32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0F32643-4180-1249-8040-F9B50456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889448"/>
            <a:ext cx="8915400" cy="4968552"/>
          </a:xfrm>
        </p:spPr>
        <p:txBody>
          <a:bodyPr/>
          <a:lstStyle/>
          <a:p>
            <a:r>
              <a:rPr lang="de-DE" dirty="0"/>
              <a:t>Science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proposal</a:t>
            </a:r>
            <a:endParaRPr lang="de-DE" dirty="0"/>
          </a:p>
          <a:p>
            <a:r>
              <a:rPr lang="de-DE" dirty="0"/>
              <a:t>Making </a:t>
            </a:r>
            <a:r>
              <a:rPr lang="de-DE" dirty="0" err="1"/>
              <a:t>the</a:t>
            </a:r>
            <a:r>
              <a:rPr lang="de-DE" dirty="0"/>
              <a:t> SAB operational</a:t>
            </a:r>
          </a:p>
          <a:p>
            <a:r>
              <a:rPr lang="de-DE" dirty="0"/>
              <a:t>Sketch out </a:t>
            </a:r>
            <a:r>
              <a:rPr lang="de-DE" dirty="0" err="1"/>
              <a:t>concept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„Global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Centre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Participatory</a:t>
            </a:r>
            <a:r>
              <a:rPr lang="de-DE" dirty="0"/>
              <a:t> Technology Design“</a:t>
            </a:r>
          </a:p>
          <a:p>
            <a:r>
              <a:rPr lang="de-DE" dirty="0" err="1"/>
              <a:t>Considering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run</a:t>
            </a:r>
            <a:r>
              <a:rPr lang="de-DE" dirty="0"/>
              <a:t> an </a:t>
            </a:r>
            <a:r>
              <a:rPr lang="de-DE" dirty="0" err="1"/>
              <a:t>own</a:t>
            </a:r>
            <a:r>
              <a:rPr lang="de-DE" dirty="0"/>
              <a:t> Safe Space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middle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Europe (</a:t>
            </a:r>
            <a:r>
              <a:rPr lang="de-DE" dirty="0" err="1"/>
              <a:t>offer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Assisi) </a:t>
            </a:r>
          </a:p>
        </p:txBody>
      </p:sp>
    </p:spTree>
    <p:extLst>
      <p:ext uri="{BB962C8B-B14F-4D97-AF65-F5344CB8AC3E}">
        <p14:creationId xmlns:p14="http://schemas.microsoft.com/office/powerpoint/2010/main" val="18137192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9902F-C02A-1D4E-9B42-AA6812BD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>
                <a:latin typeface="+mn-lt"/>
              </a:rPr>
              <a:t>Assisi Inclusive Futures Forum (AIFF)</a:t>
            </a:r>
            <a:br>
              <a:rPr lang="de-DE" sz="24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82A754-5D48-1840-8235-E214CCD1D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14" y="680931"/>
            <a:ext cx="9116786" cy="5600126"/>
          </a:xfrm>
        </p:spPr>
        <p:txBody>
          <a:bodyPr/>
          <a:lstStyle/>
          <a:p>
            <a:r>
              <a:rPr lang="de-DE" sz="2000" dirty="0" err="1">
                <a:latin typeface="+mn-lt"/>
              </a:rPr>
              <a:t>Dialogue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co</a:t>
            </a:r>
            <a:r>
              <a:rPr lang="de-DE" sz="2000" dirty="0">
                <a:latin typeface="+mn-lt"/>
              </a:rPr>
              <a:t>-design </a:t>
            </a:r>
            <a:r>
              <a:rPr lang="de-DE" sz="2000" dirty="0" err="1">
                <a:latin typeface="+mn-lt"/>
              </a:rPr>
              <a:t>forum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for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shaping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future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of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our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societies</a:t>
            </a:r>
            <a:endParaRPr lang="de-DE" sz="2000" dirty="0">
              <a:latin typeface="+mn-lt"/>
            </a:endParaRPr>
          </a:p>
          <a:p>
            <a:r>
              <a:rPr lang="de-DE" sz="2000" dirty="0" err="1">
                <a:latin typeface="+mn-lt"/>
              </a:rPr>
              <a:t>Pertinence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of</a:t>
            </a:r>
            <a:r>
              <a:rPr lang="de-DE" sz="2000" dirty="0">
                <a:latin typeface="+mn-lt"/>
              </a:rPr>
              <a:t> Assisi</a:t>
            </a:r>
          </a:p>
          <a:p>
            <a:r>
              <a:rPr lang="de-DE" sz="2000" dirty="0">
                <a:latin typeface="+mn-lt"/>
              </a:rPr>
              <a:t>“Safe Space” </a:t>
            </a:r>
            <a:r>
              <a:rPr lang="de-DE" sz="2000" dirty="0" err="1">
                <a:latin typeface="+mn-lt"/>
              </a:rPr>
              <a:t>for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people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who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aim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to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work</a:t>
            </a:r>
            <a:r>
              <a:rPr lang="de-DE" sz="2000" dirty="0">
                <a:latin typeface="+mn-lt"/>
              </a:rPr>
              <a:t> on </a:t>
            </a:r>
            <a:r>
              <a:rPr lang="de-DE" sz="2000" dirty="0" err="1">
                <a:latin typeface="+mn-lt"/>
              </a:rPr>
              <a:t>intercultural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conflicts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concerning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sustainability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issues</a:t>
            </a:r>
            <a:endParaRPr lang="de-DE" sz="2000" dirty="0">
              <a:latin typeface="+mn-lt"/>
            </a:endParaRPr>
          </a:p>
          <a:p>
            <a:r>
              <a:rPr lang="de-DE" sz="2000" dirty="0" err="1">
                <a:latin typeface="+mn-lt"/>
              </a:rPr>
              <a:t>Cooperation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with</a:t>
            </a:r>
            <a:r>
              <a:rPr lang="de-DE" sz="2000" dirty="0">
                <a:latin typeface="+mn-lt"/>
              </a:rPr>
              <a:t> international </a:t>
            </a:r>
            <a:r>
              <a:rPr lang="de-DE" sz="2000" dirty="0" err="1">
                <a:latin typeface="+mn-lt"/>
              </a:rPr>
              <a:t>research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projects</a:t>
            </a:r>
            <a:r>
              <a:rPr lang="de-DE" sz="2000" dirty="0">
                <a:latin typeface="+mn-lt"/>
              </a:rPr>
              <a:t> on global </a:t>
            </a:r>
            <a:r>
              <a:rPr lang="de-DE" sz="2000" dirty="0" err="1">
                <a:latin typeface="+mn-lt"/>
              </a:rPr>
              <a:t>societal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challenges</a:t>
            </a:r>
            <a:r>
              <a:rPr lang="de-DE" sz="2000" dirty="0">
                <a:latin typeface="+mn-lt"/>
              </a:rPr>
              <a:t> such </a:t>
            </a:r>
            <a:r>
              <a:rPr lang="de-DE" sz="2000" dirty="0" err="1">
                <a:latin typeface="+mn-lt"/>
              </a:rPr>
              <a:t>as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climate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change</a:t>
            </a:r>
            <a:r>
              <a:rPr lang="de-DE" sz="2000" dirty="0">
                <a:latin typeface="+mn-lt"/>
              </a:rPr>
              <a:t>, </a:t>
            </a:r>
            <a:r>
              <a:rPr lang="de-DE" sz="2000" dirty="0" err="1">
                <a:latin typeface="+mn-lt"/>
              </a:rPr>
              <a:t>poverty</a:t>
            </a:r>
            <a:r>
              <a:rPr lang="de-DE" sz="2000" dirty="0">
                <a:latin typeface="+mn-lt"/>
              </a:rPr>
              <a:t>, </a:t>
            </a:r>
            <a:r>
              <a:rPr lang="de-DE" sz="2000" dirty="0" err="1">
                <a:latin typeface="+mn-lt"/>
              </a:rPr>
              <a:t>inequality</a:t>
            </a:r>
            <a:r>
              <a:rPr lang="de-DE" sz="2000" dirty="0">
                <a:latin typeface="+mn-lt"/>
              </a:rPr>
              <a:t>, </a:t>
            </a:r>
            <a:r>
              <a:rPr lang="de-DE" sz="2000" dirty="0" err="1">
                <a:latin typeface="+mn-lt"/>
              </a:rPr>
              <a:t>technological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hazards</a:t>
            </a:r>
            <a:r>
              <a:rPr lang="de-DE" sz="2000" dirty="0">
                <a:latin typeface="+mn-lt"/>
              </a:rPr>
              <a:t>,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social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conflict</a:t>
            </a:r>
            <a:endParaRPr lang="de-DE" sz="2000" dirty="0">
              <a:latin typeface="+mn-lt"/>
            </a:endParaRPr>
          </a:p>
          <a:p>
            <a:r>
              <a:rPr lang="de-DE" sz="2000" dirty="0" err="1">
                <a:latin typeface="+mn-lt"/>
              </a:rPr>
              <a:t>Financed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by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Foundation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seconded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by</a:t>
            </a:r>
            <a:r>
              <a:rPr lang="de-DE" sz="2000" dirty="0">
                <a:latin typeface="+mn-lt"/>
              </a:rPr>
              <a:t> R&amp;D </a:t>
            </a:r>
            <a:r>
              <a:rPr lang="de-DE" sz="2000" dirty="0" err="1">
                <a:latin typeface="+mn-lt"/>
              </a:rPr>
              <a:t>projects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funded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by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academia</a:t>
            </a:r>
            <a:r>
              <a:rPr lang="de-DE" sz="2000" dirty="0">
                <a:latin typeface="+mn-lt"/>
              </a:rPr>
              <a:t>, international </a:t>
            </a:r>
            <a:r>
              <a:rPr lang="de-DE" sz="2000" dirty="0" err="1">
                <a:latin typeface="+mn-lt"/>
              </a:rPr>
              <a:t>organisations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dedicated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to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dialogue</a:t>
            </a:r>
            <a:r>
              <a:rPr lang="de-DE" sz="2000" dirty="0">
                <a:latin typeface="+mn-lt"/>
              </a:rPr>
              <a:t>,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AIFF’s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stakeholder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network</a:t>
            </a:r>
            <a:endParaRPr lang="de-DE" sz="2000" dirty="0">
              <a:latin typeface="+mn-lt"/>
            </a:endParaRPr>
          </a:p>
          <a:p>
            <a:r>
              <a:rPr lang="de-DE" sz="2000" dirty="0" err="1">
                <a:latin typeface="+mn-lt"/>
              </a:rPr>
              <a:t>Foundation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provides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core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funding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for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maintaining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on-site AIFF </a:t>
            </a:r>
            <a:r>
              <a:rPr lang="de-DE" sz="2000" dirty="0" err="1">
                <a:latin typeface="+mn-lt"/>
              </a:rPr>
              <a:t>community</a:t>
            </a:r>
            <a:r>
              <a:rPr lang="de-DE" sz="2000" dirty="0">
                <a:latin typeface="+mn-lt"/>
              </a:rPr>
              <a:t>,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gives</a:t>
            </a:r>
            <a:r>
              <a:rPr lang="de-DE" sz="2000" dirty="0">
                <a:latin typeface="+mn-lt"/>
              </a:rPr>
              <a:t> out </a:t>
            </a:r>
            <a:r>
              <a:rPr lang="de-DE" sz="2000" dirty="0" err="1">
                <a:latin typeface="+mn-lt"/>
              </a:rPr>
              <a:t>stipends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to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students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volunteers</a:t>
            </a:r>
            <a:endParaRPr lang="de-DE" sz="2000" dirty="0">
              <a:latin typeface="+mn-lt"/>
            </a:endParaRPr>
          </a:p>
          <a:p>
            <a:r>
              <a:rPr lang="de-DE" sz="2000" dirty="0">
                <a:latin typeface="+mn-lt"/>
              </a:rPr>
              <a:t>AIFF </a:t>
            </a:r>
            <a:r>
              <a:rPr lang="de-DE" sz="2000" dirty="0" err="1">
                <a:latin typeface="+mn-lt"/>
              </a:rPr>
              <a:t>community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is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responsible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for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acquisition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of</a:t>
            </a:r>
            <a:r>
              <a:rPr lang="de-DE" sz="2000" dirty="0">
                <a:latin typeface="+mn-lt"/>
              </a:rPr>
              <a:t> R&amp;D </a:t>
            </a:r>
            <a:r>
              <a:rPr lang="de-DE" sz="2000" dirty="0" err="1">
                <a:latin typeface="+mn-lt"/>
              </a:rPr>
              <a:t>projects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temporal </a:t>
            </a:r>
            <a:r>
              <a:rPr lang="de-DE" sz="2000" dirty="0" err="1">
                <a:latin typeface="+mn-lt"/>
              </a:rPr>
              <a:t>stakeholder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ambassadors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joining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the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community</a:t>
            </a:r>
            <a:r>
              <a:rPr lang="de-DE" sz="2000" dirty="0">
                <a:latin typeface="+mn-lt"/>
              </a:rPr>
              <a:t>. </a:t>
            </a:r>
            <a:r>
              <a:rPr lang="de-DE" sz="2000" dirty="0" err="1">
                <a:latin typeface="+mn-lt"/>
              </a:rPr>
              <a:t>It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provides</a:t>
            </a:r>
            <a:r>
              <a:rPr lang="de-DE" sz="2000" dirty="0">
                <a:latin typeface="+mn-lt"/>
              </a:rPr>
              <a:t> on-site </a:t>
            </a:r>
            <a:r>
              <a:rPr lang="de-DE" sz="2000" dirty="0" err="1">
                <a:latin typeface="+mn-lt"/>
              </a:rPr>
              <a:t>project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support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organizes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events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and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workshops</a:t>
            </a:r>
            <a:r>
              <a:rPr lang="de-DE" sz="2000" dirty="0">
                <a:latin typeface="+mn-lt"/>
              </a:rPr>
              <a:t>. 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4786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660</Words>
  <Application>Microsoft Macintosh PowerPoint</Application>
  <PresentationFormat>A4-Papier (210 x 297 mm)</PresentationFormat>
  <Paragraphs>77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Garamond</vt:lpstr>
      <vt:lpstr>Wingdings</vt:lpstr>
      <vt:lpstr>Office-Design</vt:lpstr>
      <vt:lpstr>PowerPoint-Präsentation</vt:lpstr>
      <vt:lpstr>PowerPoint-Präsentation</vt:lpstr>
      <vt:lpstr>PowerPoint-Präsentation</vt:lpstr>
      <vt:lpstr>Conference materials available</vt:lpstr>
      <vt:lpstr>PowerPoint-Präsentation</vt:lpstr>
      <vt:lpstr>How to close the gaps in the AI FORA research landscape?</vt:lpstr>
      <vt:lpstr>Companion Modelling makes a start</vt:lpstr>
      <vt:lpstr>Some next management activities</vt:lpstr>
      <vt:lpstr>Assisi Inclusive Futures Forum (AIFF) </vt:lpstr>
      <vt:lpstr> Pre-announcement of new AI FORA workshop  at central project Safe Space in Assisi, Italy </vt:lpstr>
      <vt:lpstr>Targeted publications for the scientific and policy community</vt:lpstr>
      <vt:lpstr>Science communication proposal AI FOR ALL</vt:lpstr>
      <vt:lpstr>PowerPoint-Präsentation</vt:lpstr>
    </vt:vector>
  </TitlesOfParts>
  <Company>Peakom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fd fds</dc:creator>
  <cp:lastModifiedBy>Ahrweiler, Petra</cp:lastModifiedBy>
  <cp:revision>1306</cp:revision>
  <cp:lastPrinted>2020-09-17T11:08:51Z</cp:lastPrinted>
  <dcterms:created xsi:type="dcterms:W3CDTF">2011-08-27T16:08:40Z</dcterms:created>
  <dcterms:modified xsi:type="dcterms:W3CDTF">2022-04-07T11:49:21Z</dcterms:modified>
</cp:coreProperties>
</file>